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7" r:id="rId5"/>
    <p:sldId id="268" r:id="rId6"/>
    <p:sldId id="269" r:id="rId7"/>
    <p:sldId id="270" r:id="rId8"/>
    <p:sldId id="271" r:id="rId9"/>
    <p:sldId id="27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CEA"/>
    <a:srgbClr val="F1EB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6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72B9-3ADB-438F-A655-EE3FF95DE9BD}" type="datetimeFigureOut">
              <a:rPr lang="en-US" smtClean="0"/>
              <a:t>4/13/2015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DAC790DA-E9DD-4F12-A5E2-EC41B7D1031C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72B9-3ADB-438F-A655-EE3FF95DE9BD}" type="datetimeFigureOut">
              <a:rPr lang="en-US" smtClean="0"/>
              <a:t>4/13/2015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790DA-E9DD-4F12-A5E2-EC41B7D1031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72B9-3ADB-438F-A655-EE3FF95DE9BD}" type="datetimeFigureOut">
              <a:rPr lang="en-US" smtClean="0"/>
              <a:t>4/13/2015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790DA-E9DD-4F12-A5E2-EC41B7D1031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72B9-3ADB-438F-A655-EE3FF95DE9BD}" type="datetimeFigureOut">
              <a:rPr lang="en-US" smtClean="0"/>
              <a:t>4/13/2015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C790DA-E9DD-4F12-A5E2-EC41B7D1031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72B9-3ADB-438F-A655-EE3FF95DE9BD}" type="datetimeFigureOut">
              <a:rPr lang="en-US" smtClean="0"/>
              <a:t>4/13/2015</a:t>
            </a:fld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C790DA-E9DD-4F12-A5E2-EC41B7D1031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72B9-3ADB-438F-A655-EE3FF95DE9BD}" type="datetimeFigureOut">
              <a:rPr lang="en-US" smtClean="0"/>
              <a:t>4/13/2015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790DA-E9DD-4F12-A5E2-EC41B7D1031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72B9-3ADB-438F-A655-EE3FF95DE9BD}" type="datetimeFigureOut">
              <a:rPr lang="en-US" smtClean="0"/>
              <a:t>4/13/2015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790DA-E9DD-4F12-A5E2-EC41B7D1031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72B9-3ADB-438F-A655-EE3FF95DE9BD}" type="datetimeFigureOut">
              <a:rPr lang="en-US" smtClean="0"/>
              <a:t>4/13/2015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790DA-E9DD-4F12-A5E2-EC41B7D1031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72B9-3ADB-438F-A655-EE3FF95DE9BD}" type="datetimeFigureOut">
              <a:rPr lang="en-US" smtClean="0"/>
              <a:t>4/13/2015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C790DA-E9DD-4F12-A5E2-EC41B7D1031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A2D72B9-3ADB-438F-A655-EE3FF95DE9BD}" type="datetimeFigureOut">
              <a:rPr lang="en-US" smtClean="0"/>
              <a:t>4/13/2015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AC790DA-E9DD-4F12-A5E2-EC41B7D1031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72B9-3ADB-438F-A655-EE3FF95DE9BD}" type="datetimeFigureOut">
              <a:rPr lang="en-US" smtClean="0"/>
              <a:t>4/13/2015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790DA-E9DD-4F12-A5E2-EC41B7D1031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DAC790DA-E9DD-4F12-A5E2-EC41B7D1031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A2D72B9-3ADB-438F-A655-EE3FF95DE9BD}" type="datetimeFigureOut">
              <a:rPr lang="en-US" smtClean="0"/>
              <a:t>4/13/2015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2590800"/>
            <a:ext cx="7235981" cy="990600"/>
          </a:xfrm>
        </p:spPr>
        <p:txBody>
          <a:bodyPr/>
          <a:lstStyle/>
          <a:p>
            <a:pPr algn="ctr"/>
            <a:r>
              <a:rPr lang="en-US" sz="4000" dirty="0" smtClean="0"/>
              <a:t>PROBABILITY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3581400"/>
            <a:ext cx="6400800" cy="8382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Section 3.4: The Counting Principle</a:t>
            </a:r>
          </a:p>
        </p:txBody>
      </p:sp>
    </p:spTree>
    <p:extLst>
      <p:ext uri="{BB962C8B-B14F-4D97-AF65-F5344CB8AC3E}">
        <p14:creationId xmlns:p14="http://schemas.microsoft.com/office/powerpoint/2010/main" val="39101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096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Objective:</a:t>
            </a:r>
            <a:r>
              <a:rPr lang="en-US" sz="2400" dirty="0" smtClean="0"/>
              <a:t> To be able to understand and apply the counting principle.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b="1" dirty="0" smtClean="0"/>
              <a:t>The Fundamental Counting Principle:</a:t>
            </a:r>
          </a:p>
          <a:p>
            <a:pPr marL="0" indent="0">
              <a:buNone/>
            </a:pPr>
            <a:r>
              <a:rPr lang="en-US" sz="2400" dirty="0" smtClean="0"/>
              <a:t>If event 1 occurs M ways and event 2 occurs N ways, then events 1 and 2 occur in succession M*N ways. (This principle can be extended to more than 2 events.)</a:t>
            </a:r>
          </a:p>
          <a:p>
            <a:pPr marL="0" indent="0">
              <a:buNone/>
            </a:pPr>
            <a:endParaRPr lang="en-US" sz="2400" b="1" u="sng" dirty="0" smtClean="0"/>
          </a:p>
          <a:p>
            <a:pPr marL="0" indent="0">
              <a:buNone/>
            </a:pPr>
            <a:r>
              <a:rPr lang="en-US" sz="2400" dirty="0" smtClean="0"/>
              <a:t>Ex. 1 Social Security Numbers</a:t>
            </a:r>
          </a:p>
          <a:p>
            <a:pPr marL="457200" indent="-457200">
              <a:buAutoNum type="alphaLcPeriod"/>
            </a:pPr>
            <a:r>
              <a:rPr lang="en-US" sz="2400" dirty="0" smtClean="0"/>
              <a:t>How many exist?</a:t>
            </a:r>
          </a:p>
          <a:p>
            <a:pPr marL="457200" indent="-457200">
              <a:buAutoNum type="alphaLcPeriod"/>
            </a:pPr>
            <a:endParaRPr lang="en-US" sz="2400" dirty="0"/>
          </a:p>
          <a:p>
            <a:pPr marL="457200" indent="-457200">
              <a:buAutoNum type="alphaLcPeriod"/>
            </a:pPr>
            <a:endParaRPr lang="en-US" sz="2400" dirty="0" smtClean="0"/>
          </a:p>
          <a:p>
            <a:pPr marL="457200" indent="-457200">
              <a:buAutoNum type="alphaLcPeriod"/>
            </a:pPr>
            <a:r>
              <a:rPr lang="en-US" sz="2400" dirty="0" smtClean="0"/>
              <a:t>How many SS numbers start with 3 even numbers?</a:t>
            </a:r>
          </a:p>
        </p:txBody>
      </p:sp>
    </p:spTree>
    <p:extLst>
      <p:ext uri="{BB962C8B-B14F-4D97-AF65-F5344CB8AC3E}">
        <p14:creationId xmlns:p14="http://schemas.microsoft.com/office/powerpoint/2010/main" val="2323007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c. How many SS numbers have no repeats?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Ex. 2 Pin numbers for ATMs</a:t>
            </a:r>
          </a:p>
          <a:p>
            <a:pPr marL="457200" indent="-457200">
              <a:buAutoNum type="alphaLcPeriod"/>
            </a:pPr>
            <a:r>
              <a:rPr lang="en-US" sz="2400" dirty="0" smtClean="0"/>
              <a:t>How many exist?</a:t>
            </a:r>
          </a:p>
          <a:p>
            <a:pPr marL="457200" indent="-457200">
              <a:buAutoNum type="alphaLcPeriod"/>
            </a:pPr>
            <a:endParaRPr lang="en-US" sz="2400" dirty="0"/>
          </a:p>
          <a:p>
            <a:pPr marL="457200" indent="-457200">
              <a:buAutoNum type="alphaLcPeriod"/>
            </a:pPr>
            <a:endParaRPr lang="en-US" sz="2400" dirty="0" smtClean="0"/>
          </a:p>
          <a:p>
            <a:pPr marL="457200" indent="-457200">
              <a:buAutoNum type="alphaLcPeriod"/>
            </a:pPr>
            <a:r>
              <a:rPr lang="en-US" sz="2400" dirty="0" smtClean="0"/>
              <a:t>How many begin and end with an odd number?</a:t>
            </a:r>
          </a:p>
          <a:p>
            <a:pPr marL="457200" indent="-457200">
              <a:buAutoNum type="alphaLcPeriod"/>
            </a:pPr>
            <a:endParaRPr lang="en-US" sz="2400" dirty="0"/>
          </a:p>
          <a:p>
            <a:pPr marL="457200" indent="-457200">
              <a:buAutoNum type="alphaLcPeriod"/>
            </a:pPr>
            <a:endParaRPr lang="en-US" sz="2400" dirty="0" smtClean="0"/>
          </a:p>
          <a:p>
            <a:pPr marL="457200" indent="-457200">
              <a:buAutoNum type="alphaLcPeriod"/>
            </a:pPr>
            <a:r>
              <a:rPr lang="en-US" sz="2400" dirty="0" smtClean="0"/>
              <a:t>How many start with the number 4?</a:t>
            </a: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54621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81000"/>
                <a:ext cx="8229600" cy="61722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b="1" dirty="0" smtClean="0"/>
                  <a:t>Permutations: </a:t>
                </a:r>
                <a:r>
                  <a:rPr lang="en-US" sz="2400" dirty="0" smtClean="0"/>
                  <a:t>an ordered arrangement of objects.  </a:t>
                </a:r>
              </a:p>
              <a:p>
                <a:pPr marL="0" indent="0">
                  <a:buNone/>
                </a:pPr>
                <a:r>
                  <a:rPr lang="en-US" sz="2400" dirty="0" smtClean="0"/>
                  <a:t>(ORDER MATTERS!)</a:t>
                </a:r>
              </a:p>
              <a:p>
                <a:pPr marL="0" indent="0">
                  <a:buNone/>
                </a:pPr>
                <a:r>
                  <a:rPr lang="en-US" sz="2400" dirty="0" smtClean="0"/>
                  <a:t>The number of different permutations of n distinct objects is n!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!=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∙. . . ∙3∙2∙1</m:t>
                      </m:r>
                    </m:oMath>
                  </m:oMathPara>
                </a14:m>
                <a:endParaRPr lang="en-US" sz="2400" dirty="0" smtClean="0"/>
              </a:p>
              <a:p>
                <a:pPr marL="0" indent="0">
                  <a:buNone/>
                </a:pPr>
                <a:r>
                  <a:rPr lang="en-US" sz="2400" dirty="0"/>
                  <a:t>	</a:t>
                </a:r>
                <a:r>
                  <a:rPr lang="en-US" sz="2400" dirty="0" smtClean="0"/>
                  <a:t>		(0! = 1)</a:t>
                </a:r>
              </a:p>
              <a:p>
                <a:pPr marL="0" indent="0">
                  <a:buNone/>
                </a:pPr>
                <a:r>
                  <a:rPr lang="en-US" sz="2400" dirty="0" smtClean="0"/>
                  <a:t>Ex. 3 How many different possible standings are there in the PAC10 assuming that there are no ties?</a:t>
                </a:r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endParaRPr lang="en-US" sz="2400" dirty="0" smtClean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 smtClean="0"/>
                  <a:t>Ex. 4 How many different ways can you arrange 7 different baseball cards on a table from left to right?</a:t>
                </a: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81000"/>
                <a:ext cx="8229600" cy="6172200"/>
              </a:xfrm>
              <a:blipFill rotWithShape="0">
                <a:blip r:embed="rId2"/>
                <a:stretch>
                  <a:fillRect l="-1111" t="-7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6461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81000"/>
                <a:ext cx="8229600" cy="61722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b="1" dirty="0" smtClean="0"/>
                  <a:t>Permutations of n objects taken r at a time:</a:t>
                </a:r>
                <a:endParaRPr lang="en-US" sz="2400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/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!</m:t>
                        </m:r>
                      </m:num>
                      <m:den>
                        <m:d>
                          <m:d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</m:d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!</m:t>
                        </m:r>
                      </m:den>
                    </m:f>
                  </m:oMath>
                </a14:m>
                <a:r>
                  <a:rPr lang="en-US" sz="2400" dirty="0" smtClean="0"/>
                  <a:t>  where n </a:t>
                </a:r>
                <a:r>
                  <a:rPr lang="en-US" sz="2400" u="sng" dirty="0" smtClean="0"/>
                  <a:t>&gt;</a:t>
                </a:r>
                <a:r>
                  <a:rPr lang="en-US" sz="2400" dirty="0" smtClean="0"/>
                  <a:t> r</a:t>
                </a:r>
              </a:p>
              <a:p>
                <a:pPr marL="0" indent="0">
                  <a:buNone/>
                </a:pPr>
                <a:endParaRPr lang="en-US" sz="2400" b="1" dirty="0"/>
              </a:p>
              <a:p>
                <a:pPr marL="0" indent="0">
                  <a:buNone/>
                </a:pPr>
                <a:r>
                  <a:rPr lang="en-US" sz="2400" dirty="0" smtClean="0"/>
                  <a:t>Ex. 5 A club has 8 members and selects a president and vice president. How many ways can this happen?</a:t>
                </a:r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endParaRPr lang="en-US" sz="2400" dirty="0" smtClean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endParaRPr lang="en-US" sz="2400" dirty="0" smtClean="0"/>
              </a:p>
              <a:p>
                <a:pPr marL="0" indent="0">
                  <a:buNone/>
                </a:pPr>
                <a:r>
                  <a:rPr lang="en-US" sz="2400" dirty="0" smtClean="0"/>
                  <a:t>Ex. 6 A horse race has 7 horses in it. How many different trifecta bets exist?  Trifecta is picking 1</a:t>
                </a:r>
                <a:r>
                  <a:rPr lang="en-US" sz="2400" baseline="30000" dirty="0" smtClean="0"/>
                  <a:t>st</a:t>
                </a:r>
                <a:r>
                  <a:rPr lang="en-US" sz="2400" dirty="0" smtClean="0"/>
                  <a:t> , 2</a:t>
                </a:r>
                <a:r>
                  <a:rPr lang="en-US" sz="2400" baseline="30000" dirty="0" smtClean="0"/>
                  <a:t>nd</a:t>
                </a:r>
                <a:r>
                  <a:rPr lang="en-US" sz="2400" dirty="0" smtClean="0"/>
                  <a:t> and 3</a:t>
                </a:r>
                <a:r>
                  <a:rPr lang="en-US" sz="2400" baseline="30000" dirty="0" smtClean="0"/>
                  <a:t>rd</a:t>
                </a:r>
                <a:r>
                  <a:rPr lang="en-US" sz="2400" dirty="0" smtClean="0"/>
                  <a:t> places in that order.</a:t>
                </a:r>
              </a:p>
              <a:p>
                <a:pPr marL="0" indent="0"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81000"/>
                <a:ext cx="8229600" cy="6172200"/>
              </a:xfrm>
              <a:blipFill rotWithShape="0">
                <a:blip r:embed="rId2"/>
                <a:stretch>
                  <a:fillRect l="-1111" t="-7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39574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81000"/>
                <a:ext cx="8229600" cy="61722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b="1" dirty="0" smtClean="0"/>
                  <a:t>Distinguishable Permutations: </a:t>
                </a:r>
                <a:r>
                  <a:rPr lang="en-US" sz="2400" dirty="0" smtClean="0"/>
                  <a:t>The numbers of permutations of n objects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 smtClean="0"/>
                  <a:t> are one type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 smtClean="0"/>
                  <a:t> are a second type and so on,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!</m:t>
                          </m:r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!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!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!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∙. . . ∙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!</m:t>
                          </m:r>
                        </m:den>
                      </m:f>
                    </m:oMath>
                  </m:oMathPara>
                </a14:m>
                <a:endParaRPr lang="en-US" sz="2400" dirty="0" smtClean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 smtClean="0"/>
                  <a:t>Ex. 7 There are 7 empty lots in a neighborhood. The builder wants to build 3 Manor homes, 2 Colonial homes and 2 Ranch homes. How many ways can these homes be arranged in the 7 lots?</a:t>
                </a: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81000"/>
                <a:ext cx="8229600" cy="6172200"/>
              </a:xfrm>
              <a:blipFill rotWithShape="0">
                <a:blip r:embed="rId2"/>
                <a:stretch>
                  <a:fillRect l="-1111" t="-791" r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35265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81000"/>
                <a:ext cx="8229600" cy="61722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b="1" dirty="0" smtClean="0"/>
                  <a:t>Combinations of n objects taken r at a time:</a:t>
                </a:r>
              </a:p>
              <a:p>
                <a:pPr marL="0" indent="0">
                  <a:buNone/>
                </a:pPr>
                <a:r>
                  <a:rPr lang="en-US" sz="2400" dirty="0" smtClean="0"/>
                  <a:t>A combination of r objects taken from a group of n objects without regard to order is denoted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/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!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!</m:t>
                        </m:r>
                        <m:d>
                          <m:d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</m:d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!</m:t>
                        </m:r>
                      </m:den>
                    </m:f>
                  </m:oMath>
                </a14:m>
                <a:r>
                  <a:rPr lang="en-US" sz="2400" dirty="0" smtClean="0"/>
                  <a:t>  where n </a:t>
                </a:r>
                <a:r>
                  <a:rPr lang="en-US" sz="2400" u="sng" dirty="0" smtClean="0"/>
                  <a:t>&gt;</a:t>
                </a:r>
                <a:r>
                  <a:rPr lang="en-US" sz="2400" dirty="0" smtClean="0"/>
                  <a:t> r</a:t>
                </a:r>
              </a:p>
              <a:p>
                <a:pPr marL="0" indent="0">
                  <a:buNone/>
                </a:pPr>
                <a:r>
                  <a:rPr lang="en-US" sz="2400" b="1" dirty="0" smtClean="0"/>
                  <a:t>ORDER DOES NOT MATTER</a:t>
                </a:r>
              </a:p>
              <a:p>
                <a:pPr marL="0" indent="0">
                  <a:buNone/>
                </a:pPr>
                <a:endParaRPr lang="en-US" sz="2400" b="1" dirty="0"/>
              </a:p>
              <a:p>
                <a:pPr marL="0" indent="0">
                  <a:buNone/>
                </a:pPr>
                <a:r>
                  <a:rPr lang="en-US" sz="2400" dirty="0" smtClean="0"/>
                  <a:t>Ex. 8 How many ways can I select 5 students to go to the office from our class of 15?</a:t>
                </a:r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endParaRPr lang="en-US" sz="2400" dirty="0" smtClean="0"/>
              </a:p>
              <a:p>
                <a:pPr marL="0" indent="0">
                  <a:buNone/>
                </a:pPr>
                <a:r>
                  <a:rPr lang="en-US" sz="2400" dirty="0" smtClean="0"/>
                  <a:t>Ex. 9 How many ways can you pick 3 songs to play from a your music library of 7 songs?</a:t>
                </a:r>
              </a:p>
              <a:p>
                <a:pPr marL="0" indent="0"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81000"/>
                <a:ext cx="8229600" cy="6172200"/>
              </a:xfrm>
              <a:blipFill rotWithShape="0">
                <a:blip r:embed="rId2"/>
                <a:stretch>
                  <a:fillRect l="-1111" t="-7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73021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APPLICATIONS OF COUNTING PRINCIPLES:</a:t>
            </a:r>
          </a:p>
          <a:p>
            <a:pPr marL="0" indent="0">
              <a:buNone/>
            </a:pPr>
            <a:r>
              <a:rPr lang="en-US" sz="2400" dirty="0" smtClean="0"/>
              <a:t>Ex. 10 Using a standard deck of cards, find the probability of being dealt 5 diamonds.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Ex. 11 Find the probability of being dealt a 3 of a kind.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62166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Ex. 12 Find the probability of winning a trifecta bet when there are 6 horses in a horse race.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Ex. 13. Repeat exercise 12 with the bet boxed.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34852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al">
  <a:themeElements>
    <a:clrScheme name="Custom 2">
      <a:dk1>
        <a:srgbClr val="4D5B6B"/>
      </a:dk1>
      <a:lt1>
        <a:srgbClr val="FFFFFF"/>
      </a:lt1>
      <a:dk2>
        <a:srgbClr val="0B0A09"/>
      </a:dk2>
      <a:lt2>
        <a:srgbClr val="E8DED8"/>
      </a:lt2>
      <a:accent1>
        <a:srgbClr val="006600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006600"/>
      </a:accent6>
      <a:hlink>
        <a:srgbClr val="89AAD3"/>
      </a:hlink>
      <a:folHlink>
        <a:srgbClr val="795185"/>
      </a:folHlink>
    </a:clrScheme>
    <a:fontScheme name="Th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TC101859868[[fn=Thermal]]</Template>
  <TotalTime>71899</TotalTime>
  <Words>269</Words>
  <Application>Microsoft Office PowerPoint</Application>
  <PresentationFormat>On-screen Show (4:3)</PresentationFormat>
  <Paragraphs>70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Cambria Math</vt:lpstr>
      <vt:lpstr>Thermal</vt:lpstr>
      <vt:lpstr>PROBABILITY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Methacton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TRGI</dc:title>
  <dc:creator>Pruskowski, Kevin</dc:creator>
  <cp:lastModifiedBy>Pfeil, Jason</cp:lastModifiedBy>
  <cp:revision>275</cp:revision>
  <dcterms:created xsi:type="dcterms:W3CDTF">2012-09-21T14:08:54Z</dcterms:created>
  <dcterms:modified xsi:type="dcterms:W3CDTF">2015-04-13T11:45:16Z</dcterms:modified>
</cp:coreProperties>
</file>